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1270000" y="4089400"/>
            <a:ext cx="10464800" cy="774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13"/>
          </p:nvPr>
        </p:nvSpPr>
        <p:spPr>
          <a:xfrm>
            <a:off x="1346200" y="520700"/>
            <a:ext cx="10388600" cy="5860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sz="half" idx="13"/>
          </p:nvPr>
        </p:nvSpPr>
        <p:spPr>
          <a:xfrm>
            <a:off x="6705600" y="609600"/>
            <a:ext cx="5359400" cy="7759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sz="half" idx="13"/>
          </p:nvPr>
        </p:nvSpPr>
        <p:spPr>
          <a:xfrm>
            <a:off x="6870700" y="2781300"/>
            <a:ext cx="5283200" cy="6184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6654800" y="5029200"/>
            <a:ext cx="5803900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6664613" y="508000"/>
            <a:ext cx="5803901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idx="15"/>
          </p:nvPr>
        </p:nvSpPr>
        <p:spPr>
          <a:xfrm>
            <a:off x="533400" y="508000"/>
            <a:ext cx="580823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mp.weixin.qq.com/s?__biz=MzA3NzExMDEyMQ==&amp;mid=2650903418&amp;idx=1&amp;sn=ebd3af14dcfbb5b062649519cfd8e5b6&amp;chksm=84a23d7cb3d5b46a97fbfc681cb117893e8c7ee4cea34f92294148cb50c81ac437c7b1dcf3c3&amp;mpshare=1&amp;scene=23&amp;srcid=1012T9SXlxYDTHSHvxlUPZEH#rd" TargetMode="Externa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w.nju.edu.cn/Index.aspx" TargetMode="External"/><Relationship Id="rId3" Type="http://schemas.openxmlformats.org/officeDocument/2006/relationships/hyperlink" Target="http://elite.nju.edu.cn/" TargetMode="External"/><Relationship Id="rId4" Type="http://schemas.openxmlformats.org/officeDocument/2006/relationships/hyperlink" Target="http://lib.nju.edu.cn/html/index.html" TargetMode="External"/><Relationship Id="rId5" Type="http://schemas.openxmlformats.org/officeDocument/2006/relationships/hyperlink" Target="http://mm.nju.edu.cn" TargetMode="External"/><Relationship Id="rId6" Type="http://schemas.openxmlformats.org/officeDocument/2006/relationships/hyperlink" Target="http://tyb.nju.edu.cn/index.asp" TargetMode="External"/><Relationship Id="rId7" Type="http://schemas.openxmlformats.org/officeDocument/2006/relationships/hyperlink" Target="https://nic.nju.edu.cn" TargetMode="External"/><Relationship Id="rId8" Type="http://schemas.openxmlformats.org/officeDocument/2006/relationships/hyperlink" Target="http://stuex.nju.edu.cn" TargetMode="External"/><Relationship Id="rId9" Type="http://schemas.openxmlformats.org/officeDocument/2006/relationships/hyperlink" Target="http://qinggongxiao.nju.edu.cn" TargetMode="External"/><Relationship Id="rId10" Type="http://schemas.openxmlformats.org/officeDocument/2006/relationships/hyperlink" Target="http://bbs.nju.edu.cn" TargetMode="External"/><Relationship Id="rId11" Type="http://schemas.openxmlformats.org/officeDocument/2006/relationships/hyperlink" Target="http://zijingbt.njuftp.org" TargetMode="External"/><Relationship Id="rId12" Type="http://schemas.openxmlformats.org/officeDocument/2006/relationships/hyperlink" Target="http://njdxydjd.mh.libsou.com" TargetMode="External"/><Relationship Id="rId13" Type="http://schemas.openxmlformats.org/officeDocument/2006/relationships/hyperlink" Target="http://nju.findplus.cn" TargetMode="External"/><Relationship Id="rId14" Type="http://schemas.openxmlformats.org/officeDocument/2006/relationships/hyperlink" Target="http://xlzx.nju.edu.cn" TargetMode="Externa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eol.nju.edu.cn/info/" TargetMode="External"/><Relationship Id="rId3" Type="http://schemas.openxmlformats.org/officeDocument/2006/relationships/hyperlink" Target="http://xsgl.nju.edu.cn" TargetMode="External"/><Relationship Id="rId4" Type="http://schemas.openxmlformats.org/officeDocument/2006/relationships/hyperlink" Target="http://study.nju.edu.cn/home/index.mooc" TargetMode="External"/><Relationship Id="rId5" Type="http://schemas.openxmlformats.org/officeDocument/2006/relationships/hyperlink" Target="http://volunteer.nju.edu.cn/volunteer/index.html#/activity" TargetMode="External"/><Relationship Id="rId6" Type="http://schemas.openxmlformats.org/officeDocument/2006/relationships/hyperlink" Target="https://www.nju.edu.cn/3688/list.htm" TargetMode="External"/><Relationship Id="rId7" Type="http://schemas.openxmlformats.org/officeDocument/2006/relationships/hyperlink" Target="http://pigai.nju.edu.cn" TargetMode="External"/><Relationship Id="rId8" Type="http://schemas.openxmlformats.org/officeDocument/2006/relationships/hyperlink" Target="http://hospital.nju.edu.cn/default.aspx" TargetMode="External"/><Relationship Id="rId9" Type="http://schemas.openxmlformats.org/officeDocument/2006/relationships/hyperlink" Target="http://micourse.net" TargetMode="External"/><Relationship Id="rId10" Type="http://schemas.openxmlformats.org/officeDocument/2006/relationships/hyperlink" Target="http://kms.nju.edu.cn" TargetMode="Externa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团组织生活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团组织生活</a:t>
            </a:r>
          </a:p>
        </p:txBody>
      </p:sp>
      <p:sp>
        <p:nvSpPr>
          <p:cNvPr id="120" name="新生晋级活动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新生晋级活动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时间表大全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时间表大全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微信号：南播玩 收看学校比赛讲座直播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微信号：南播玩 收看学校比赛讲座直播</a:t>
            </a:r>
          </a:p>
          <a:p>
            <a:pPr/>
            <a:r>
              <a:t>南京大学学生会：可以直接问问题</a:t>
            </a:r>
          </a:p>
          <a:p>
            <a:pPr/>
            <a:r>
              <a:t>某些微信号可以外卖零食、水果</a:t>
            </a:r>
          </a:p>
          <a:p>
            <a:pPr/>
            <a:r>
              <a:t>图书馆服务号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三三制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三三制</a:t>
            </a:r>
          </a:p>
        </p:txBody>
      </p:sp>
      <p:sp>
        <p:nvSpPr>
          <p:cNvPr id="123" name="人才培养计划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人才培养计划</a:t>
            </a:r>
          </a:p>
        </p:txBody>
      </p:sp>
      <p:pic>
        <p:nvPicPr>
          <p:cNvPr id="124" name="未命名文件.png" descr="未命名文件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57117" y="1371600"/>
            <a:ext cx="6456366" cy="7010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课程分类"/>
          <p:cNvSpPr txBox="1"/>
          <p:nvPr>
            <p:ph type="title"/>
          </p:nvPr>
        </p:nvSpPr>
        <p:spPr>
          <a:xfrm>
            <a:off x="-711200" y="1485900"/>
            <a:ext cx="5892800" cy="3886200"/>
          </a:xfrm>
          <a:prstGeom prst="rect">
            <a:avLst/>
          </a:prstGeom>
        </p:spPr>
        <p:txBody>
          <a:bodyPr/>
          <a:lstStyle/>
          <a:p>
            <a:pPr/>
            <a:r>
              <a:t>课程分类</a:t>
            </a:r>
          </a:p>
        </p:txBody>
      </p:sp>
      <p:pic>
        <p:nvPicPr>
          <p:cNvPr id="127" name="未命名文件-3.png" descr="未命名文件-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2078" y="692260"/>
            <a:ext cx="6556501" cy="73722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http://jw.nju.edu.cn/Index.aspx 教务处…"/>
          <p:cNvSpPr txBox="1"/>
          <p:nvPr/>
        </p:nvSpPr>
        <p:spPr>
          <a:xfrm>
            <a:off x="267592" y="-241301"/>
            <a:ext cx="12469615" cy="939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</a:p>
          <a:p>
            <a:pPr/>
            <a:r>
              <a:rPr u="sng">
                <a:hlinkClick r:id="rId2" invalidUrl="" action="" tgtFrame="" tooltip="" history="1" highlightClick="0" endSnd="0"/>
              </a:rPr>
              <a:t>http://jw.nju.edu.cn/Index.aspx</a:t>
            </a:r>
            <a:r>
              <a:t> 教务处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http://elite.nju.edu.cn/</a:t>
            </a:r>
            <a:r>
              <a:t> 教务系统</a:t>
            </a:r>
          </a:p>
          <a:p>
            <a:pPr/>
            <a:r>
              <a:rPr u="sng">
                <a:hlinkClick r:id="rId4" invalidUrl="" action="" tgtFrame="" tooltip="" history="1" highlightClick="0" endSnd="0"/>
              </a:rPr>
              <a:t>http://lib.nju.edu.cn/html/index.html</a:t>
            </a:r>
            <a:r>
              <a:t> 图书馆</a:t>
            </a:r>
          </a:p>
          <a:p>
            <a:pPr/>
            <a:r>
              <a:rPr u="sng">
                <a:hlinkClick r:id="rId5" invalidUrl="" action="" tgtFrame="" tooltip="" history="1" highlightClick="0" endSnd="0"/>
              </a:rPr>
              <a:t>http://mm.nju.edu.cn</a:t>
            </a:r>
            <a:r>
              <a:t> 南京大学app</a:t>
            </a:r>
          </a:p>
          <a:p>
            <a:pPr/>
            <a:r>
              <a:rPr u="sng">
                <a:hlinkClick r:id="rId6" invalidUrl="" action="" tgtFrame="" tooltip="" history="1" highlightClick="0" endSnd="0"/>
              </a:rPr>
              <a:t>http://tyb.nju.edu.cn/index.asp</a:t>
            </a:r>
            <a:r>
              <a:t> 体育部</a:t>
            </a:r>
          </a:p>
          <a:p>
            <a:pPr/>
            <a:r>
              <a:rPr u="sng">
                <a:hlinkClick r:id="rId7" invalidUrl="" action="" tgtFrame="" tooltip="" history="1" highlightClick="0" endSnd="0"/>
              </a:rPr>
              <a:t>https://nic.nju.edu.cn</a:t>
            </a:r>
            <a:r>
              <a:t> 网络信息中心</a:t>
            </a:r>
          </a:p>
          <a:p>
            <a:pPr/>
            <a:r>
              <a:rPr u="sng">
                <a:hlinkClick r:id="rId8" invalidUrl="" action="" tgtFrame="" tooltip="" history="1" highlightClick="0" endSnd="0"/>
              </a:rPr>
              <a:t>http://stuex.nju.edu.cn</a:t>
            </a:r>
            <a:r>
              <a:t> 学科交流处</a:t>
            </a:r>
          </a:p>
          <a:p>
            <a:pPr/>
            <a:r>
              <a:rPr u="sng">
                <a:hlinkClick r:id="rId9" invalidUrl="" action="" tgtFrame="" tooltip="" history="1" highlightClick="0" endSnd="0"/>
              </a:rPr>
              <a:t>http://qinggongxiao.nju.edu.cn</a:t>
            </a:r>
            <a:r>
              <a:t> 共青学校</a:t>
            </a:r>
          </a:p>
          <a:p>
            <a:pPr/>
            <a:r>
              <a:rPr u="sng">
                <a:hlinkClick r:id="rId10" invalidUrl="" action="" tgtFrame="" tooltip="" history="1" highlightClick="0" endSnd="0"/>
              </a:rPr>
              <a:t>http://bbs.nju.edu.cn</a:t>
            </a:r>
            <a:r>
              <a:t> 小百合博客</a:t>
            </a:r>
          </a:p>
          <a:p>
            <a:pPr/>
            <a:r>
              <a:rPr u="sng">
                <a:hlinkClick r:id="rId11" invalidUrl="" action="" tgtFrame="" tooltip="" history="1" highlightClick="0" endSnd="0"/>
              </a:rPr>
              <a:t>http://zijingbt.njuftp.org</a:t>
            </a:r>
            <a:r>
              <a:t> 南大紫荆站</a:t>
            </a:r>
          </a:p>
          <a:p>
            <a:pPr/>
            <a:r>
              <a:rPr u="sng">
                <a:hlinkClick r:id="rId12" invalidUrl="" action="" tgtFrame="" tooltip="" history="1" highlightClick="0" endSnd="0"/>
              </a:rPr>
              <a:t>http://njdxydjd.mh.libsou.com</a:t>
            </a:r>
            <a:r>
              <a:t> 悦读经典全书pdf</a:t>
            </a:r>
          </a:p>
          <a:p>
            <a:pPr/>
            <a:r>
              <a:rPr u="sng">
                <a:hlinkClick r:id="rId13" invalidUrl="" action="" tgtFrame="" tooltip="" history="1" highlightClick="0" endSnd="0"/>
              </a:rPr>
              <a:t>http://nju.findplus.cn</a:t>
            </a:r>
            <a:r>
              <a:t> 资源发现网站</a:t>
            </a:r>
          </a:p>
          <a:p>
            <a:pPr/>
            <a:r>
              <a:rPr u="sng">
                <a:hlinkClick r:id="rId14" invalidUrl="" action="" tgtFrame="" tooltip="" history="1" highlightClick="0" endSnd="0"/>
              </a:rPr>
              <a:t>http://xlzx.nju.edu.cn</a:t>
            </a:r>
            <a:r>
              <a:t> 心理咨询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http://eol.nju.edu.cn/info/ 英语资料…"/>
          <p:cNvSpPr txBox="1"/>
          <p:nvPr/>
        </p:nvSpPr>
        <p:spPr>
          <a:xfrm>
            <a:off x="-21295" y="1968500"/>
            <a:ext cx="13047391" cy="581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http://eol.nju.edu.cn/info/</a:t>
            </a:r>
            <a:r>
              <a:t> 英语资料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http://xsgl.nju.edu.cn</a:t>
            </a:r>
            <a:r>
              <a:t> 学生综合服务平台（申请勤工俭学等）</a:t>
            </a:r>
          </a:p>
          <a:p>
            <a:pPr/>
            <a:r>
              <a:rPr u="sng">
                <a:hlinkClick r:id="rId4" invalidUrl="" action="" tgtFrame="" tooltip="" history="1" highlightClick="0" endSnd="0"/>
              </a:rPr>
              <a:t>http://study.nju.edu.cn/home/index.mooc</a:t>
            </a:r>
            <a:r>
              <a:t> 不止悦读经典课程</a:t>
            </a:r>
          </a:p>
          <a:p>
            <a:pPr/>
            <a:r>
              <a:rPr u="sng">
                <a:hlinkClick r:id="rId5" invalidUrl="" action="" tgtFrame="" tooltip="" history="1" highlightClick="0" endSnd="0"/>
              </a:rPr>
              <a:t>http://volunteer.nju.edu.cn/volunteer/index.html#/activity</a:t>
            </a:r>
            <a:r>
              <a:t>志愿服务平台</a:t>
            </a:r>
          </a:p>
          <a:p>
            <a:pPr/>
            <a:r>
              <a:rPr u="sng">
                <a:hlinkClick r:id="rId6" invalidUrl="" action="" tgtFrame="" tooltip="" history="1" highlightClick="0" endSnd="0"/>
              </a:rPr>
              <a:t>https://www.nju.edu.cn/3688/list.htm</a:t>
            </a:r>
            <a:r>
              <a:t> 电话黄页</a:t>
            </a:r>
          </a:p>
          <a:p>
            <a:pPr/>
            <a:r>
              <a:rPr u="sng">
                <a:hlinkClick r:id="rId7" invalidUrl="" action="" tgtFrame="" tooltip="" history="1" highlightClick="0" endSnd="0"/>
              </a:rPr>
              <a:t>http://pigai.nju.edu.cn</a:t>
            </a:r>
            <a:r>
              <a:t> 英语作文批改网（自动批改，可以自己练）</a:t>
            </a:r>
          </a:p>
          <a:p>
            <a:pPr/>
            <a:r>
              <a:rPr u="sng">
                <a:hlinkClick r:id="rId8" invalidUrl="" action="" tgtFrame="" tooltip="" history="1" highlightClick="0" endSnd="0"/>
              </a:rPr>
              <a:t>http://hospital.nju.edu.cn/default.aspx</a:t>
            </a:r>
            <a:r>
              <a:t> 医院（查时间 ）</a:t>
            </a:r>
          </a:p>
          <a:p>
            <a:pPr/>
            <a:r>
              <a:rPr u="sng">
                <a:hlinkClick r:id="rId9" invalidUrl="" action="" tgtFrame="" tooltip="" history="1" highlightClick="0" endSnd="0"/>
              </a:rPr>
              <a:t>http://micourse.net</a:t>
            </a:r>
            <a:r>
              <a:t> 选课信息</a:t>
            </a:r>
          </a:p>
          <a:p>
            <a:pPr/>
            <a:r>
              <a:rPr u="sng">
                <a:hlinkClick r:id="rId10" invalidUrl="" action="" tgtFrame="" tooltip="" history="1" highlightClick="0" endSnd="0"/>
              </a:rPr>
              <a:t>http://kms.nju.edu.cn</a:t>
            </a:r>
            <a:r>
              <a:t> 微软正版软件下载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校园网站功能一览"/>
          <p:cNvSpPr txBox="1"/>
          <p:nvPr>
            <p:ph type="title"/>
          </p:nvPr>
        </p:nvSpPr>
        <p:spPr>
          <a:xfrm>
            <a:off x="355600" y="254000"/>
            <a:ext cx="12293600" cy="1625749"/>
          </a:xfrm>
          <a:prstGeom prst="rect">
            <a:avLst/>
          </a:prstGeom>
        </p:spPr>
        <p:txBody>
          <a:bodyPr/>
          <a:lstStyle/>
          <a:p>
            <a:pPr/>
            <a:r>
              <a:t>校园网站功能一览</a:t>
            </a:r>
          </a:p>
        </p:txBody>
      </p:sp>
      <p:sp>
        <p:nvSpPr>
          <p:cNvPr id="134" name="教务系统  业务办理—&gt; 借教室申请；讲座信息—&gt; 部分校内讲座信息…"/>
          <p:cNvSpPr txBox="1"/>
          <p:nvPr>
            <p:ph type="body" idx="1"/>
          </p:nvPr>
        </p:nvSpPr>
        <p:spPr>
          <a:xfrm>
            <a:off x="355600" y="1789459"/>
            <a:ext cx="12293600" cy="724024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 sz="3000"/>
            </a:pPr>
            <a:r>
              <a:t>教务系统  业务办理—&gt; 借教室申请；讲座信息—&gt; 部分校内讲座信息</a:t>
            </a:r>
          </a:p>
          <a:p>
            <a:pPr>
              <a:lnSpc>
                <a:spcPct val="100000"/>
              </a:lnSpc>
              <a:defRPr sz="3000"/>
            </a:pPr>
            <a:r>
              <a:t>图书馆 右上角登陆我的图书馆—&gt;图书查询、续借委托预约；新生攻略—&gt;新生使用指南；微信服务号—&gt;图书查询、委托预约（最近不能用）；研究小间预约—&gt;(校内网)图书馆研讨室预约，不用卡，3人以上，很方便；电子资源—&gt;大量丰富资源，可以通过11月图书馆讲座学习（在图书馆网站读书节中可查看往年资料），知网等论文库免费使用。 图书馆网站内还有很多信息等你发现。</a:t>
            </a:r>
          </a:p>
          <a:p>
            <a:pPr>
              <a:lnSpc>
                <a:spcPct val="100000"/>
              </a:lnSpc>
              <a:defRPr sz="3000"/>
            </a:pPr>
            <a:r>
              <a:t>南大app : 下了就知道有什么功能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校园网站功能一览"/>
          <p:cNvSpPr txBox="1"/>
          <p:nvPr>
            <p:ph type="title"/>
          </p:nvPr>
        </p:nvSpPr>
        <p:spPr>
          <a:xfrm>
            <a:off x="355600" y="254000"/>
            <a:ext cx="12293600" cy="1529209"/>
          </a:xfrm>
          <a:prstGeom prst="rect">
            <a:avLst/>
          </a:prstGeom>
        </p:spPr>
        <p:txBody>
          <a:bodyPr/>
          <a:lstStyle/>
          <a:p>
            <a:pPr/>
            <a:r>
              <a:t>校园网站功能一览</a:t>
            </a:r>
          </a:p>
        </p:txBody>
      </p:sp>
      <p:sp>
        <p:nvSpPr>
          <p:cNvPr id="137" name="体育部： 查打卡(网站后加:8080) app 也可以…"/>
          <p:cNvSpPr txBox="1"/>
          <p:nvPr>
            <p:ph type="body" idx="1"/>
          </p:nvPr>
        </p:nvSpPr>
        <p:spPr>
          <a:xfrm>
            <a:off x="355600" y="2156668"/>
            <a:ext cx="12293600" cy="6847632"/>
          </a:xfrm>
          <a:prstGeom prst="rect">
            <a:avLst/>
          </a:prstGeom>
        </p:spPr>
        <p:txBody>
          <a:bodyPr/>
          <a:lstStyle/>
          <a:p>
            <a:pPr marL="499872" indent="-499872" defTabSz="560831">
              <a:lnSpc>
                <a:spcPct val="100000"/>
              </a:lnSpc>
              <a:spcBef>
                <a:spcPts val="4400"/>
              </a:spcBef>
              <a:defRPr sz="2880"/>
            </a:pPr>
            <a:r>
              <a:t>体育部： 查打卡(网站后加:8080) app 也可以</a:t>
            </a:r>
          </a:p>
          <a:p>
            <a:pPr marL="499872" indent="-499872" defTabSz="560831">
              <a:lnSpc>
                <a:spcPct val="100000"/>
              </a:lnSpc>
              <a:spcBef>
                <a:spcPts val="4400"/>
              </a:spcBef>
              <a:defRPr sz="2880"/>
            </a:pPr>
            <a:r>
              <a:t>网络信息中心：反馈网络问题(打电话很方便），注册电子邮件，为电子邮件选择别名</a:t>
            </a:r>
          </a:p>
          <a:p>
            <a:pPr marL="499872" indent="-499872" defTabSz="560831">
              <a:lnSpc>
                <a:spcPct val="100000"/>
              </a:lnSpc>
              <a:spcBef>
                <a:spcPts val="4400"/>
              </a:spcBef>
              <a:defRPr sz="2880"/>
            </a:pPr>
            <a:r>
              <a:t>学科交流处：交换项目信息</a:t>
            </a:r>
          </a:p>
          <a:p>
            <a:pPr marL="499872" indent="-499872" defTabSz="560831">
              <a:lnSpc>
                <a:spcPct val="100000"/>
              </a:lnSpc>
              <a:spcBef>
                <a:spcPts val="4400"/>
              </a:spcBef>
              <a:defRPr sz="2880"/>
            </a:pPr>
            <a:r>
              <a:t>小百合博客：校务信箱可以反馈意见；校长信息有活动通知；</a:t>
            </a:r>
          </a:p>
          <a:p>
            <a:pPr marL="499872" indent="-499872" defTabSz="560831">
              <a:lnSpc>
                <a:spcPct val="100000"/>
              </a:lnSpc>
              <a:spcBef>
                <a:spcPts val="4400"/>
              </a:spcBef>
              <a:defRPr sz="2880"/>
            </a:pPr>
            <a:r>
              <a:t>南大紫荆站：需用校园邮箱注册，各种种子。</a:t>
            </a:r>
          </a:p>
          <a:p>
            <a:pPr marL="499872" indent="-499872" defTabSz="560831">
              <a:lnSpc>
                <a:spcPct val="100000"/>
              </a:lnSpc>
              <a:spcBef>
                <a:spcPts val="4400"/>
              </a:spcBef>
              <a:defRPr sz="2880"/>
            </a:pPr>
            <a:r>
              <a:t>志愿服务平台：有些可以报，大部分是录时长。报名还请加入相关QQ群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校园设施使用"/>
          <p:cNvSpPr txBox="1"/>
          <p:nvPr>
            <p:ph type="title"/>
          </p:nvPr>
        </p:nvSpPr>
        <p:spPr>
          <a:xfrm>
            <a:off x="451792" y="254000"/>
            <a:ext cx="12197408" cy="1392288"/>
          </a:xfrm>
          <a:prstGeom prst="rect">
            <a:avLst/>
          </a:prstGeom>
        </p:spPr>
        <p:txBody>
          <a:bodyPr/>
          <a:lstStyle/>
          <a:p>
            <a:pPr/>
            <a:r>
              <a:t>校园设施使用</a:t>
            </a:r>
          </a:p>
        </p:txBody>
      </p:sp>
      <p:sp>
        <p:nvSpPr>
          <p:cNvPr id="140" name="大学生活动中心： 琴房（可购买琴时）；10楼心理咨询室…"/>
          <p:cNvSpPr txBox="1"/>
          <p:nvPr>
            <p:ph type="body" idx="1"/>
          </p:nvPr>
        </p:nvSpPr>
        <p:spPr>
          <a:xfrm>
            <a:off x="355600" y="1632198"/>
            <a:ext cx="12293600" cy="739750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 sz="3000"/>
            </a:pPr>
            <a:r>
              <a:t>大学生活动中心： 琴房（可购买琴时）；10楼心理咨询室</a:t>
            </a:r>
          </a:p>
          <a:p>
            <a:pPr>
              <a:lnSpc>
                <a:spcPct val="100000"/>
              </a:lnSpc>
              <a:defRPr sz="3000"/>
            </a:pPr>
            <a:r>
              <a:t>校内巴士：每隔10分钟发一班车，站点如图</a:t>
            </a:r>
          </a:p>
          <a:p>
            <a:pPr>
              <a:lnSpc>
                <a:spcPct val="100000"/>
              </a:lnSpc>
              <a:defRPr sz="3000"/>
            </a:pPr>
            <a:r>
              <a:t>校车：往返鼓楼和仙林，时间可看app</a:t>
            </a:r>
          </a:p>
          <a:p>
            <a:pPr>
              <a:lnSpc>
                <a:spcPct val="100000"/>
              </a:lnSpc>
              <a:defRPr sz="3000"/>
            </a:pPr>
            <a:r>
              <a:t>体育馆：7号门交钱。羽毛球每小时10元(?) 乒乓球4元 健身房2元</a:t>
            </a:r>
          </a:p>
          <a:p>
            <a:pPr>
              <a:lnSpc>
                <a:spcPct val="100000"/>
              </a:lnSpc>
              <a:defRPr sz="3000"/>
            </a:pPr>
            <a:r>
              <a:t>游泳馆开放后，时间为每天的12点半到晚上8点半。学生进入游泳馆需要先进行体检，体检地点在校医院，体检时间为周二和周四的上午8点到10点，体检需要携带本人的一寸照片和28.5元现金，体检正常可以得到健康证。每次进馆需要出示健康证，另外门票价格为10元一次，校外人员15元一次。</a:t>
            </a:r>
          </a:p>
        </p:txBody>
      </p:sp>
      <p:pic>
        <p:nvPicPr>
          <p:cNvPr id="141" name="屏幕快照 2017-10-29 下午9.59.47.png" descr="屏幕快照 2017-10-29 下午9.59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60405" y="2402612"/>
            <a:ext cx="2947706" cy="25838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屏幕快照 2017-10-29 下午9.51.42.png" descr="屏幕快照 2017-10-29 下午9.51.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562" y="180820"/>
            <a:ext cx="12709676" cy="6991148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3号宿舍楼下奶店；还有一家即将开业但不知道在哪的面包店（好像是的）；上方资源来自南京大学青年创新实验室"/>
          <p:cNvSpPr txBox="1"/>
          <p:nvPr/>
        </p:nvSpPr>
        <p:spPr>
          <a:xfrm>
            <a:off x="95249" y="7365999"/>
            <a:ext cx="12230101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3号宿舍楼下奶店；还有一家即将开业但不知道在哪的面包店（好像是的）；上方资源来自南京大学青年创新实验室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